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607" r:id="rId2"/>
    <p:sldId id="608" r:id="rId3"/>
    <p:sldId id="610" r:id="rId4"/>
    <p:sldId id="611" r:id="rId5"/>
    <p:sldId id="636" r:id="rId6"/>
    <p:sldId id="637" r:id="rId7"/>
    <p:sldId id="527" r:id="rId8"/>
    <p:sldId id="614" r:id="rId9"/>
    <p:sldId id="632" r:id="rId10"/>
    <p:sldId id="590" r:id="rId11"/>
    <p:sldId id="586" r:id="rId12"/>
    <p:sldId id="587" r:id="rId13"/>
    <p:sldId id="615" r:id="rId14"/>
    <p:sldId id="588" r:id="rId15"/>
    <p:sldId id="589" r:id="rId16"/>
    <p:sldId id="616" r:id="rId17"/>
    <p:sldId id="591" r:id="rId18"/>
    <p:sldId id="618" r:id="rId19"/>
    <p:sldId id="619" r:id="rId20"/>
    <p:sldId id="633" r:id="rId21"/>
    <p:sldId id="530" r:id="rId22"/>
    <p:sldId id="594" r:id="rId23"/>
    <p:sldId id="595" r:id="rId24"/>
    <p:sldId id="620" r:id="rId25"/>
    <p:sldId id="621" r:id="rId26"/>
    <p:sldId id="634" r:id="rId27"/>
    <p:sldId id="598" r:id="rId28"/>
    <p:sldId id="599" r:id="rId29"/>
    <p:sldId id="600" r:id="rId30"/>
    <p:sldId id="601" r:id="rId31"/>
    <p:sldId id="622" r:id="rId32"/>
    <p:sldId id="602" r:id="rId33"/>
    <p:sldId id="623" r:id="rId34"/>
    <p:sldId id="635" r:id="rId35"/>
    <p:sldId id="624" r:id="rId36"/>
    <p:sldId id="597" r:id="rId37"/>
    <p:sldId id="604" r:id="rId38"/>
    <p:sldId id="605" r:id="rId39"/>
    <p:sldId id="60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1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339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F91B3DA-579F-E244-B8E4-527EA567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F3B635-757B-EC43-8643-5DA39FFC4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E9D8D8FB-8D4E-E846-BE7C-FD8155C2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69FD650E-7D97-4749-AD9C-CB17E84E1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72C55E2-7D8A-A947-8FDA-41A8AB5F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D5B5482-F27A-2347-9A13-02F8C420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2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05</a:t>
            </a:r>
            <a:r>
              <a:rPr lang="zh-TW" altLang="en-US" dirty="0"/>
              <a:t>章　重要演算法實作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D1D1646-9C19-FB47-BA8F-AE213FA757C4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89280C5-03C5-194F-AC3F-D03DF8C23E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A075F986-5899-7E46-813B-2CE0AE38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氣泡排序法程式碼</a:t>
            </a:r>
            <a:r>
              <a:rPr kumimoji="1" lang="en-US" altLang="zh-TW" dirty="0"/>
              <a:t>-</a:t>
            </a:r>
            <a:r>
              <a:rPr kumimoji="1" lang="zh-TW" altLang="en-US" dirty="0"/>
              <a:t>流程圖</a:t>
            </a: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xmlns="" id="{4F97E03F-0C9F-9C48-B317-B61A000F76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049" y="2140520"/>
            <a:ext cx="4038600" cy="3938469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xmlns="" id="{D0D9D882-A412-9346-9707-6627777BE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36223"/>
            <a:ext cx="4038600" cy="44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B23EC6-6D47-0048-BEC8-4F434E3F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氣泡排序法程式設計實作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94453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03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743DB5B-7CC8-1F4B-BDC1-AE053AE1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氣泡排序法程式設計實作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88723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2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409575"/>
            <a:ext cx="8858250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31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14EF321-D4E8-6148-B281-023586D7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328E5A0-6F94-EF4D-86AB-F3C9B2BC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67200"/>
            <a:ext cx="4800600" cy="245225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1" y="762000"/>
            <a:ext cx="89058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43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8424EBE-E340-E644-8250-61934491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CB6345D-336D-2A46-B369-53105BA4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23" y="0"/>
            <a:ext cx="8504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</a:t>
            </a:r>
            <a:r>
              <a:rPr lang="zh-TW" altLang="en-US" dirty="0"/>
              <a:t>加油站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2286000"/>
            <a:ext cx="8153400" cy="3951312"/>
          </a:xfrm>
        </p:spPr>
        <p:txBody>
          <a:bodyPr/>
          <a:lstStyle/>
          <a:p>
            <a:r>
              <a:rPr lang="zh-TW" altLang="en-US" b="0" dirty="0"/>
              <a:t>實作氣泡排序法還有一個常見的手法是利用「雙迴圈」來實作。外層迴圈用來處理「</a:t>
            </a:r>
            <a:r>
              <a:rPr lang="zh-TW" altLang="en-US" dirty="0"/>
              <a:t>回合數</a:t>
            </a:r>
            <a:r>
              <a:rPr lang="zh-TW" altLang="en-US" b="0" dirty="0"/>
              <a:t>」，內層迴層則用來處理「</a:t>
            </a:r>
            <a:r>
              <a:rPr lang="zh-TW" altLang="en-US" dirty="0"/>
              <a:t>相鄰兩數交換</a:t>
            </a:r>
            <a:r>
              <a:rPr lang="zh-TW" altLang="en-US" b="0" dirty="0"/>
              <a:t>」。函數版的作法利用了模組化，雙迴圈版的作法則看起來簡潔俐落。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2347">
            <a:off x="533400" y="1371600"/>
            <a:ext cx="25050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15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D2BF9AD-B99C-E946-8DF7-40161C3D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"/>
            <a:ext cx="6854118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348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</a:t>
            </a:r>
            <a:r>
              <a:rPr lang="zh-TW" altLang="en-US" dirty="0"/>
              <a:t>　搜尋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循序搜尋</a:t>
            </a:r>
            <a:endParaRPr lang="en-US" altLang="zh-TW" dirty="0"/>
          </a:p>
          <a:p>
            <a:pPr lvl="1"/>
            <a:r>
              <a:rPr lang="zh-TW" altLang="en-US" b="0" dirty="0"/>
              <a:t>循序搜尋是最簡單的搜尋演算法，概念就是從陣列裡的第一個元素開始逐一檢查，如此一來便可以知道搜尋的目標值是否存在於陣列中。因此，實作上僅需要利用一個迴圈，將陣列中的各個元素數值取出來，檢查是否符合目標值即可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448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實例演練－循序搜尋法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2543174"/>
            <a:ext cx="8153400" cy="3694137"/>
          </a:xfrm>
        </p:spPr>
        <p:txBody>
          <a:bodyPr/>
          <a:lstStyle/>
          <a:p>
            <a:r>
              <a:rPr lang="zh-TW" altLang="en-US" b="0" dirty="0"/>
              <a:t>以循序搜尋演算法，找出目標值</a:t>
            </a:r>
            <a:r>
              <a:rPr lang="en-US" altLang="zh-TW" dirty="0"/>
              <a:t>target</a:t>
            </a:r>
            <a:r>
              <a:rPr lang="zh-TW" altLang="en-US" b="0" dirty="0"/>
              <a:t>是否在陣列</a:t>
            </a:r>
            <a:r>
              <a:rPr lang="en-US" altLang="zh-TW" dirty="0"/>
              <a:t>data</a:t>
            </a:r>
            <a:r>
              <a:rPr lang="zh-TW" altLang="en-US" b="0" dirty="0"/>
              <a:t>中，並回傳目標值</a:t>
            </a:r>
            <a:r>
              <a:rPr lang="en-US" altLang="zh-TW" dirty="0"/>
              <a:t>target</a:t>
            </a:r>
            <a:r>
              <a:rPr lang="zh-TW" altLang="en-US" b="0" dirty="0"/>
              <a:t>所在的索引值。我們先看流程圖：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58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5</a:t>
            </a:r>
            <a:r>
              <a:rPr lang="zh-TW" altLang="en-US" dirty="0"/>
              <a:t>章　重要演算法實作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在第</a:t>
            </a:r>
            <a:r>
              <a:rPr lang="en-US" altLang="zh-TW" b="0" dirty="0"/>
              <a:t>2</a:t>
            </a:r>
            <a:r>
              <a:rPr lang="zh-TW" altLang="en-US" b="0" dirty="0"/>
              <a:t>章我們學習了排序及搜尋演算法，以及挑選演算法時要考量的時間複雜度。</a:t>
            </a:r>
            <a:endParaRPr lang="en-US" altLang="zh-TW" b="0" dirty="0"/>
          </a:p>
          <a:p>
            <a:r>
              <a:rPr lang="zh-TW" altLang="en-US" b="0" dirty="0"/>
              <a:t>在本章，我們終於要透過程式實作，體驗結合陣列資料結構及演算法，來解決排序及搜尋的問題。同時，我們提供流程圖作為參考及對照之用。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4178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1327B56-2E0F-6A41-BBAF-EDC45A2A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回想一下：循序搜尋法流程圖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C97657E8-1187-E646-AD6B-F9D32CBD8ED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1872" y="1412875"/>
            <a:ext cx="649520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1247DD91-9E7F-E54B-A08B-0BF6544D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循序搜尋法程式碼</a:t>
            </a:r>
            <a:r>
              <a:rPr kumimoji="1" lang="en-US" altLang="zh-TW" dirty="0"/>
              <a:t>-</a:t>
            </a:r>
            <a:r>
              <a:rPr kumimoji="1" lang="zh-TW" altLang="en-US" dirty="0"/>
              <a:t>流程圖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BF4E9686-4094-D34C-AA24-8AD658633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800" y="1371600"/>
            <a:ext cx="4191000" cy="456412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FAB312BA-B2C0-0943-88CD-D1FF8707BB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4301" y="1371600"/>
            <a:ext cx="4114800" cy="53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12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C7C54ED-DFFB-0D44-A176-D920D987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AAB45DC-5109-5542-A1A9-54C8A06033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167EF63F-8E19-E444-93FD-23F4CA08DF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"/>
            <a:ext cx="844106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209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17FD42D-5083-DC4C-BD8F-04DD44A9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431E37-E1AF-624A-95AD-F125CD19F0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2E627737-E2AE-1F41-BF1C-D7FD0D4BA1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00013"/>
            <a:ext cx="6743700" cy="66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6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</a:t>
            </a:r>
            <a:r>
              <a:rPr lang="zh-TW" altLang="en-US" dirty="0"/>
              <a:t>　搜尋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二分搜尋</a:t>
            </a:r>
            <a:endParaRPr lang="en-US" altLang="zh-TW" dirty="0"/>
          </a:p>
          <a:p>
            <a:pPr lvl="1"/>
            <a:r>
              <a:rPr lang="zh-TW" altLang="en-US" b="0" dirty="0"/>
              <a:t>二分搜尋是比循序搜尋更有效率的演算法。如果搜尋的陣列已經排序過，我們每次都可以去掉一半的數字，在剩下的另一半數字中搜尋目標值。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871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實例演練－二分搜尋法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2543174"/>
            <a:ext cx="8153400" cy="3694137"/>
          </a:xfrm>
        </p:spPr>
        <p:txBody>
          <a:bodyPr/>
          <a:lstStyle/>
          <a:p>
            <a:r>
              <a:rPr lang="zh-TW" altLang="en-US" b="0" dirty="0"/>
              <a:t>以二分搜尋演算法，找出目標值</a:t>
            </a:r>
            <a:r>
              <a:rPr lang="en-US" altLang="zh-TW" dirty="0"/>
              <a:t>target</a:t>
            </a:r>
            <a:r>
              <a:rPr lang="zh-TW" altLang="en-US" b="0" dirty="0"/>
              <a:t>是否在陣列</a:t>
            </a:r>
            <a:r>
              <a:rPr lang="en-US" altLang="zh-TW" dirty="0"/>
              <a:t>data</a:t>
            </a:r>
            <a:r>
              <a:rPr lang="zh-TW" altLang="en-US" b="0" dirty="0"/>
              <a:t>中，並回傳目標值</a:t>
            </a:r>
            <a:r>
              <a:rPr lang="en-US" altLang="zh-TW" dirty="0"/>
              <a:t>target</a:t>
            </a:r>
            <a:r>
              <a:rPr lang="zh-TW" altLang="en-US" b="0" dirty="0"/>
              <a:t>所在的索引值。我們用流程圖表達如後：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426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B0ED3BA-DEE9-094B-B11A-34E2BD6A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回想一下：二分搜尋法流程圖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90A6CE0B-4B5B-724E-AD2E-92BE57AEDD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0109" y="1447800"/>
            <a:ext cx="719873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E453867-1DD4-4040-9C74-DAE4E49D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二分搜尋法程式碼</a:t>
            </a:r>
            <a:r>
              <a:rPr kumimoji="1" lang="en-US" altLang="zh-TW" dirty="0"/>
              <a:t>-</a:t>
            </a:r>
            <a:r>
              <a:rPr kumimoji="1" lang="zh-TW" altLang="en-US" dirty="0"/>
              <a:t>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D82ADAF5-D638-5848-849C-9018C861B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1380020"/>
            <a:ext cx="3947900" cy="4525963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2268D374-D407-9B4E-9A5B-C943D25DD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93370" y="1658073"/>
            <a:ext cx="4932303" cy="44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7F96894-1B64-2F4D-A7DD-11F17FE7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9820E1F-4C01-7645-A472-DFE056D9E4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6B54F105-BAFA-FC47-BC06-6CD128D60B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-1"/>
            <a:ext cx="7924800" cy="684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1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449E183-9792-3E4F-90BF-DB3DE329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二分搜尋法程式設計實作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93C0CA6-23B1-164E-AC13-FC94A535E5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A74AFA25-4AE9-3049-80DB-EF938227D9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66838"/>
            <a:ext cx="87630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64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</a:t>
            </a:r>
            <a:r>
              <a:rPr lang="zh-TW" altLang="en-US" dirty="0"/>
              <a:t>　排序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</a:t>
            </a:r>
          </a:p>
          <a:p>
            <a:pPr lvl="1"/>
            <a:r>
              <a:rPr lang="zh-TW" altLang="en-US" b="0" dirty="0"/>
              <a:t>氣泡排序法是透過數個回合的兩兩數字比較與交換，將每一回合中最大的數字逐步交換到正確的位置，回顧第</a:t>
            </a:r>
            <a:r>
              <a:rPr lang="en-US" altLang="zh-TW" b="0" dirty="0"/>
              <a:t>2</a:t>
            </a:r>
            <a:r>
              <a:rPr lang="zh-TW" altLang="en-US" b="0" dirty="0"/>
              <a:t>章的氣泡排序法，我們以三個重點總結：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9113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F178ECB-4327-B443-832F-2E3221E6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A73B25-8387-8843-BC0F-2090253D77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6D321631-ECC9-444E-9B6B-FB978A70A2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" y="228600"/>
            <a:ext cx="8373719" cy="654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95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F178ECB-4327-B443-832F-2E3221E6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A73B25-8387-8843-BC0F-2090253D77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6D321631-ECC9-444E-9B6B-FB978A70A2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1" y="990600"/>
            <a:ext cx="88201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38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9155FD3-092C-D04C-B0FE-4F94E775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二分搜尋法執行過程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0F4181-0C57-4A45-9252-342E51A9F6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87E0DCA5-6E67-7441-B51C-BA780660A8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081721B-AF52-AD4D-89F1-8C33204B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41226"/>
            <a:ext cx="8382000" cy="36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0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演算法效能分析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216624"/>
          </a:xfrm>
        </p:spPr>
        <p:txBody>
          <a:bodyPr>
            <a:normAutofit/>
          </a:bodyPr>
          <a:lstStyle/>
          <a:p>
            <a:r>
              <a:rPr lang="zh-TW" altLang="en-US" b="0" dirty="0"/>
              <a:t>在實際應用場合，演算法要處理的資料量通常非常大（例如：考生查詢學力測驗成績、警察輸入違規車輛車牌號碼搜尋車主姓名等）</a:t>
            </a:r>
            <a:endParaRPr lang="en-US" altLang="zh-TW" b="0" dirty="0"/>
          </a:p>
          <a:p>
            <a:r>
              <a:rPr lang="zh-TW" altLang="en-US" b="0" dirty="0"/>
              <a:t>由第</a:t>
            </a:r>
            <a:r>
              <a:rPr lang="en-US" altLang="zh-TW" b="0" dirty="0"/>
              <a:t>2</a:t>
            </a:r>
            <a:r>
              <a:rPr lang="zh-TW" altLang="en-US" b="0" dirty="0"/>
              <a:t>章的時間複雜度分析中，我們得知，從一個含有</a:t>
            </a:r>
            <a:r>
              <a:rPr lang="en-US" altLang="zh-TW" b="0" dirty="0"/>
              <a:t>N</a:t>
            </a:r>
            <a:r>
              <a:rPr lang="zh-TW" altLang="en-US" b="0" dirty="0"/>
              <a:t>個已排序的數列中搜尋，最壞的情況下，循序搜尋法會搜尋</a:t>
            </a:r>
            <a:r>
              <a:rPr lang="en-US" altLang="zh-TW" b="0" dirty="0"/>
              <a:t>N</a:t>
            </a:r>
            <a:r>
              <a:rPr lang="zh-TW" altLang="en-US" b="0" dirty="0"/>
              <a:t>次，而二分搜尋法只需要</a:t>
            </a:r>
            <a:r>
              <a:rPr lang="en-US" altLang="zh-TW" b="0" dirty="0"/>
              <a:t>log</a:t>
            </a:r>
            <a:r>
              <a:rPr lang="en-US" altLang="zh-TW" b="0" baseline="-25000" dirty="0"/>
              <a:t>2</a:t>
            </a:r>
            <a:r>
              <a:rPr lang="en-US" altLang="zh-TW" b="0" dirty="0"/>
              <a:t>N</a:t>
            </a:r>
            <a:r>
              <a:rPr lang="zh-TW" altLang="en-US" b="0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411123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AF3818D-3406-C146-A0AA-3D5E4118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回顧：</a:t>
            </a:r>
            <a:r>
              <a:rPr lang="zh-TW" altLang="en-US" dirty="0"/>
              <a:t>演算法效能分析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11649BA-013D-074A-BB05-228050D3EBB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236762B-D84B-F64A-B4E5-05523CAC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82" y="2350257"/>
            <a:ext cx="3482966" cy="29273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4EA5F24-8322-1748-AE52-0FFB4D7B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1" y="2408758"/>
            <a:ext cx="5165611" cy="286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演算法效能分析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實驗數據：</a:t>
            </a:r>
            <a:endParaRPr lang="en-US" altLang="zh-TW" b="0" dirty="0"/>
          </a:p>
          <a:p>
            <a:pPr lvl="1"/>
            <a:r>
              <a:rPr lang="zh-TW" altLang="en-US" b="0" dirty="0"/>
              <a:t>循序搜尋平均要花費</a:t>
            </a:r>
            <a:r>
              <a:rPr lang="en-US" altLang="zh-TW" b="0" dirty="0"/>
              <a:t>0.17</a:t>
            </a:r>
            <a:r>
              <a:rPr lang="zh-TW" altLang="en-US" b="0" dirty="0"/>
              <a:t>秒才能找到目標數值</a:t>
            </a:r>
            <a:endParaRPr lang="en-US" altLang="zh-TW" b="0" dirty="0"/>
          </a:p>
          <a:p>
            <a:pPr lvl="1"/>
            <a:r>
              <a:rPr lang="zh-TW" altLang="en-US" b="0" dirty="0"/>
              <a:t>二分搜尋花費的時間為</a:t>
            </a:r>
            <a:r>
              <a:rPr lang="en-US" altLang="zh-TW" b="0" dirty="0"/>
              <a:t>0.0000077</a:t>
            </a:r>
            <a:r>
              <a:rPr lang="zh-TW" altLang="en-US" b="0" dirty="0"/>
              <a:t>秒，遠小於循序搜尋所需的時間</a:t>
            </a:r>
            <a:endParaRPr lang="en-US" altLang="zh-TW" b="0" dirty="0"/>
          </a:p>
          <a:p>
            <a:r>
              <a:rPr lang="zh-TW" altLang="en-US" b="0" dirty="0"/>
              <a:t>實驗證明：</a:t>
            </a:r>
            <a:endParaRPr lang="en-US" altLang="zh-TW" b="0" dirty="0"/>
          </a:p>
          <a:p>
            <a:pPr lvl="1"/>
            <a:r>
              <a:rPr lang="zh-TW" altLang="en-US" b="0" dirty="0"/>
              <a:t>以演算法的效率來看，循序搜尋是一個效率較差的搜尋演算法。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34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FC9BE90-9028-1141-B050-E81D6DDF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實力挑戰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72DB3E6-630A-0F4C-9393-0E1DD22408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FCD3E67E-4F4F-6347-8FB8-A6C862298E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06C9E39-030C-134B-84BA-A17120D9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4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3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DC208F1-C30B-184C-A707-A286D535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實力挑戰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4460FB0-2068-2E49-982D-D310C32D4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18A25379-DAE7-424C-994E-CF1BE400F7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19645"/>
            <a:ext cx="8547426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841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34B70DF-5C32-B441-99DD-50545E77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/>
              <a:t>實力挑戰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C98F9AF-D9C2-F747-84D1-F59E545852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B0C8306E-D84B-2345-AAD8-C9EA9DA32D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35D28A1-6C3D-B04B-8A45-D91749B7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19"/>
            <a:ext cx="9144000" cy="49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85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5D633A2-DE77-EE4D-B82E-134114B5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3EAFE0E-01FD-5C47-B4DE-3F6F00CCF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6B7A4667-1FA4-5E42-BBF6-C389A3144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28561AE-BC72-7047-8DA6-AB87BA5A0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54"/>
            <a:ext cx="9144000" cy="65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5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</a:t>
            </a:r>
            <a:r>
              <a:rPr lang="zh-TW" altLang="en-US" dirty="0"/>
              <a:t>　排序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4A0DE37-0822-4D4F-A4DE-FC999CE1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514600"/>
            <a:ext cx="7772400" cy="28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xmlns="" id="{793ECBD5-CB99-3943-8F77-327FA7CF85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5543" y="1412875"/>
            <a:ext cx="7067864" cy="48244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回顧：氣泡排序法圖例</a:t>
            </a:r>
            <a:r>
              <a:rPr kumimoji="1" lang="en-US" altLang="zh-TW" dirty="0"/>
              <a:t>-</a:t>
            </a:r>
            <a:r>
              <a:rPr kumimoji="1" lang="zh-TW" altLang="en-US" dirty="0"/>
              <a:t>第</a:t>
            </a:r>
            <a:r>
              <a:rPr kumimoji="1" lang="en-US" altLang="zh-TW" dirty="0"/>
              <a:t>0</a:t>
            </a:r>
            <a:r>
              <a:rPr kumimoji="1" lang="zh-TW" altLang="en-US" dirty="0"/>
              <a:t>回合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98EB07DF-E848-6C48-8B66-63C5FD5AEEDB}"/>
              </a:ext>
            </a:extLst>
          </p:cNvPr>
          <p:cNvSpPr txBox="1"/>
          <p:nvPr/>
        </p:nvSpPr>
        <p:spPr>
          <a:xfrm>
            <a:off x="152400" y="6206808"/>
            <a:ext cx="2895600" cy="60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考慮陣列的索引值常從</a:t>
            </a:r>
            <a:r>
              <a:rPr kumimoji="1" lang="en-US" altLang="zh-TW" sz="1600" dirty="0">
                <a:solidFill>
                  <a:srgbClr val="FF0000"/>
                </a:solidFill>
              </a:rPr>
              <a:t>0</a:t>
            </a:r>
            <a:r>
              <a:rPr kumimoji="1" lang="zh-TW" altLang="en-US" sz="1600" dirty="0">
                <a:solidFill>
                  <a:srgbClr val="FF0000"/>
                </a:solidFill>
              </a:rPr>
              <a:t>開始，這裡從第</a:t>
            </a:r>
            <a:r>
              <a:rPr kumimoji="1" lang="en-US" altLang="zh-TW" sz="1600" dirty="0">
                <a:solidFill>
                  <a:srgbClr val="FF0000"/>
                </a:solidFill>
              </a:rPr>
              <a:t>0</a:t>
            </a:r>
            <a:r>
              <a:rPr kumimoji="1" lang="zh-TW" altLang="en-US" sz="1600" dirty="0">
                <a:solidFill>
                  <a:srgbClr val="FF0000"/>
                </a:solidFill>
              </a:rPr>
              <a:t>回合算起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xmlns="" id="{725BA709-66C0-0B47-B4B0-5EAAC95DD306}"/>
              </a:ext>
            </a:extLst>
          </p:cNvPr>
          <p:cNvCxnSpPr>
            <a:cxnSpLocks/>
          </p:cNvCxnSpPr>
          <p:nvPr/>
        </p:nvCxnSpPr>
        <p:spPr>
          <a:xfrm flipV="1">
            <a:off x="612648" y="3454062"/>
            <a:ext cx="606552" cy="2752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96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回顧：氣泡排序法圖例</a:t>
            </a:r>
            <a:r>
              <a:rPr kumimoji="1" lang="en-US" altLang="zh-TW" dirty="0"/>
              <a:t>-</a:t>
            </a:r>
            <a:r>
              <a:rPr kumimoji="1" lang="zh-TW" altLang="en-US" dirty="0"/>
              <a:t>第</a:t>
            </a:r>
            <a:r>
              <a:rPr kumimoji="1" lang="en-US" altLang="zh-TW" dirty="0"/>
              <a:t>1</a:t>
            </a:r>
            <a:r>
              <a:rPr kumimoji="1" lang="zh-TW" altLang="en-US" dirty="0"/>
              <a:t>回合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4543E600-38F5-9742-A16B-EB4C19652E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6886" y="1412875"/>
            <a:ext cx="800517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0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D52061B-D76F-6C4A-BBD0-A74E0D86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FE80962-2335-744E-84DC-9F5D62AF9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57" y="0"/>
            <a:ext cx="6912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實例演練－氣泡排序法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b="0" dirty="0"/>
              <a:t>以氣泡排序演算法，將內含</a:t>
            </a:r>
            <a:r>
              <a:rPr lang="en-US" altLang="zh-TW" b="0" dirty="0"/>
              <a:t>5</a:t>
            </a:r>
            <a:r>
              <a:rPr lang="zh-TW" altLang="en-US" b="0" dirty="0"/>
              <a:t>個數字的陣列</a:t>
            </a:r>
            <a:r>
              <a:rPr lang="en-US" altLang="zh-TW" dirty="0"/>
              <a:t>data</a:t>
            </a:r>
            <a:r>
              <a:rPr lang="zh-TW" altLang="en-US" b="0" dirty="0"/>
              <a:t>，從小到大排列整齊。我們先看流程圖：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08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9164960-62C4-C04F-987C-CA22EB9B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回想一下：氣泡排序法流程圖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00562BA-E577-2E44-A57E-1B30775907B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7457" y="1295400"/>
            <a:ext cx="6963782" cy="54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68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13028</TotalTime>
  <Words>681</Words>
  <Application>Microsoft Office PowerPoint</Application>
  <PresentationFormat>如螢幕大小 (4:3)</PresentationFormat>
  <Paragraphs>52</Paragraphs>
  <Slides>39</Slides>
  <Notes>0</Notes>
  <HiddenSlides>12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04E78Sample</vt:lpstr>
      <vt:lpstr>第05章　重要演算法實作</vt:lpstr>
      <vt:lpstr>第5章　重要演算法實作</vt:lpstr>
      <vt:lpstr>5-1　排序</vt:lpstr>
      <vt:lpstr>5-1　排序</vt:lpstr>
      <vt:lpstr>回顧：氣泡排序法圖例-第0回合</vt:lpstr>
      <vt:lpstr>回顧：氣泡排序法圖例-第1回合</vt:lpstr>
      <vt:lpstr>PowerPoint 簡報</vt:lpstr>
      <vt:lpstr>實例演練－氣泡排序法</vt:lpstr>
      <vt:lpstr>回想一下：氣泡排序法流程圖</vt:lpstr>
      <vt:lpstr>氣泡排序法程式碼-流程圖</vt:lpstr>
      <vt:lpstr>氣泡排序法程式設計實作-1</vt:lpstr>
      <vt:lpstr>氣泡排序法程式設計實作-2</vt:lpstr>
      <vt:lpstr>PowerPoint 簡報</vt:lpstr>
      <vt:lpstr>PowerPoint 簡報</vt:lpstr>
      <vt:lpstr>PowerPoint 簡報</vt:lpstr>
      <vt:lpstr>IT加油站</vt:lpstr>
      <vt:lpstr>PowerPoint 簡報</vt:lpstr>
      <vt:lpstr>5-2　搜尋</vt:lpstr>
      <vt:lpstr>實例演練－循序搜尋法</vt:lpstr>
      <vt:lpstr>回想一下：循序搜尋法流程圖</vt:lpstr>
      <vt:lpstr>循序搜尋法程式碼-流程圖</vt:lpstr>
      <vt:lpstr>PowerPoint 簡報</vt:lpstr>
      <vt:lpstr>PowerPoint 簡報</vt:lpstr>
      <vt:lpstr>5-2　搜尋</vt:lpstr>
      <vt:lpstr>實例演練－二分搜尋法</vt:lpstr>
      <vt:lpstr>回想一下：二分搜尋法流程圖</vt:lpstr>
      <vt:lpstr>二分搜尋法程式碼-流程圖</vt:lpstr>
      <vt:lpstr>PowerPoint 簡報</vt:lpstr>
      <vt:lpstr>二分搜尋法程式設計實作-2</vt:lpstr>
      <vt:lpstr>PowerPoint 簡報</vt:lpstr>
      <vt:lpstr>PowerPoint 簡報</vt:lpstr>
      <vt:lpstr>二分搜尋法執行過程</vt:lpstr>
      <vt:lpstr>演算法效能分析</vt:lpstr>
      <vt:lpstr>回顧：演算法效能分析</vt:lpstr>
      <vt:lpstr>演算法效能分析</vt:lpstr>
      <vt:lpstr>實力挑戰</vt:lpstr>
      <vt:lpstr>實力挑戰</vt:lpstr>
      <vt:lpstr>實力挑戰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416</cp:revision>
  <cp:lastPrinted>2019-03-05T08:07:49Z</cp:lastPrinted>
  <dcterms:created xsi:type="dcterms:W3CDTF">2012-12-17T09:47:55Z</dcterms:created>
  <dcterms:modified xsi:type="dcterms:W3CDTF">2021-06-23T02:44:24Z</dcterms:modified>
</cp:coreProperties>
</file>